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91" r:id="rId4"/>
    <p:sldId id="265" r:id="rId5"/>
    <p:sldId id="266" r:id="rId6"/>
    <p:sldId id="271" r:id="rId7"/>
    <p:sldId id="270" r:id="rId8"/>
    <p:sldId id="287" r:id="rId9"/>
    <p:sldId id="288" r:id="rId10"/>
    <p:sldId id="272" r:id="rId11"/>
    <p:sldId id="293" r:id="rId12"/>
    <p:sldId id="295" r:id="rId13"/>
    <p:sldId id="273" r:id="rId14"/>
    <p:sldId id="289" r:id="rId15"/>
    <p:sldId id="290" r:id="rId16"/>
    <p:sldId id="296" r:id="rId17"/>
    <p:sldId id="298" r:id="rId18"/>
    <p:sldId id="297" r:id="rId19"/>
    <p:sldId id="26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81A1"/>
    <a:srgbClr val="2D9F7E"/>
    <a:srgbClr val="E8EBFA"/>
    <a:srgbClr val="E6E6E6"/>
    <a:srgbClr val="3F8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33" autoAdjust="0"/>
  </p:normalViewPr>
  <p:slideViewPr>
    <p:cSldViewPr snapToGrid="0">
      <p:cViewPr varScale="1">
        <p:scale>
          <a:sx n="109" d="100"/>
          <a:sy n="109" d="100"/>
        </p:scale>
        <p:origin x="63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3A6B-BB26-4B12-BFB8-2B873AE12267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701FA-A99B-4EA7-BD9A-49A04217BC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22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329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37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187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123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地 图</a:t>
            </a:r>
            <a:r>
              <a:rPr lang="zh-CN" altLang="en-US" dirty="0" smtClean="0"/>
              <a:t>圈选功能，通过鼠标画线，选中一块不规则区域。 圈选完成后，回调方法会返回各个点位的坐标信息。 你可以在后台去处理</a:t>
            </a:r>
            <a:endParaRPr lang="en-US" altLang="zh-CN" dirty="0" smtClean="0"/>
          </a:p>
          <a:p>
            <a:r>
              <a:rPr lang="zh-CN" altLang="en-US" dirty="0" smtClean="0"/>
              <a:t>点位。得到相应的范围内的点位。  先通过矩形的四个角的点位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过滤掉大量点位，然后计算剩余的点位时候在范围内。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845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017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一般保存为</a:t>
            </a:r>
            <a:r>
              <a:rPr lang="en-US" altLang="zh-CN" dirty="0" smtClean="0"/>
              <a:t>JOSN</a:t>
            </a:r>
            <a:r>
              <a:rPr lang="zh-CN" altLang="en-US" dirty="0" smtClean="0"/>
              <a:t>文件。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289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598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587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769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344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地图是有不同的坐标系的，比如百度、高德、谷歌。</a:t>
            </a:r>
            <a:r>
              <a:rPr lang="zh-CN" altLang="en-US" baseline="0" dirty="0" smtClean="0"/>
              <a:t> 这个这些坐标系相同位置，对应的经纬度不同。它们之间可以相互转换。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30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76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698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688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887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6E1ECB1-5A5B-4C6B-8360-EEF4E7804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5BFCC059-4D8E-4C87-A4D1-E4C9E1D59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904FCF4-9A9C-407F-A896-63764D12F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9A6E786-3F61-4FD7-AF4B-5CAEC066F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D126972-3EDC-4D3D-817C-4CCC7969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2905"/>
      </p:ext>
    </p:extLst>
  </p:cSld>
  <p:clrMapOvr>
    <a:masterClrMapping/>
  </p:clrMapOvr>
  <p:transition spd="slow" advClick="0" advTm="1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B517C0B-618B-4B07-8FEE-212F45DF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E76156C6-4F3E-4B26-BEF6-C658183E3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90B155B-888E-4B42-8139-225B7CE49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0848B8B-A45D-48D2-B95C-C23402348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E2847D2-37FF-491E-86F7-2A77B2A5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515817"/>
      </p:ext>
    </p:extLst>
  </p:cSld>
  <p:clrMapOvr>
    <a:masterClrMapping/>
  </p:clrMapOvr>
  <p:transition spd="slow" advClick="0" advTm="1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61B51B0E-C5ED-4931-852F-A8DA7E1DB9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165174B4-31E8-4BEF-8942-FD3548C70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2B8F4D3-431E-44CF-A028-C91E2137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5D0F09A-E73B-492B-B10B-3218D86A8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9BE3E4A-3F9F-4FA6-A0A2-122D22E5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763146"/>
      </p:ext>
    </p:extLst>
  </p:cSld>
  <p:clrMapOvr>
    <a:masterClrMapping/>
  </p:clrMapOvr>
  <p:transition spd="slow" advClick="0" advTm="1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41A1C3F-F90A-43A4-9ECD-F00719B5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C48D4E4-35F0-4517-A710-16EC9662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D82627A-5DA8-42DB-A0E5-883D1EDEE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709759C-075D-43BD-B60D-906336D3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E769EA7-A4C8-47A7-9F4D-3E4EF4FEB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20956"/>
      </p:ext>
    </p:extLst>
  </p:cSld>
  <p:clrMapOvr>
    <a:masterClrMapping/>
  </p:clrMapOvr>
  <p:transition spd="slow" advClick="0" advTm="1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1030536-6B8C-499F-B691-282A56B22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592699D7-1ACB-40EF-8948-18C67F14D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09C0F2B-275E-4EFF-8736-59FDF652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C6CBD68-7556-4277-A9CC-0E3698CDD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F7552142-513F-4E0A-A832-EC32ABA8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929136"/>
      </p:ext>
    </p:extLst>
  </p:cSld>
  <p:clrMapOvr>
    <a:masterClrMapping/>
  </p:clrMapOvr>
  <p:transition spd="slow" advClick="0" advTm="1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DA5A0C-41EF-4EF1-B9B9-E309AF82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898F9A6-7009-487C-9335-9B2655AF3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42523A4-6D85-4E26-BAD9-B5DED0F0D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DF1B68CC-03DA-4133-9A62-45795BDC5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37433D43-A8D0-4374-ACF8-E247BE39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DB94F08B-6269-48AE-88E7-BDBB0876F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417601"/>
      </p:ext>
    </p:extLst>
  </p:cSld>
  <p:clrMapOvr>
    <a:masterClrMapping/>
  </p:clrMapOvr>
  <p:transition spd="slow" advClick="0" advTm="1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544134E-0BE5-46C0-929C-F9D4A023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12113C5-ADEA-4974-BB14-86DAC381E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C9390FF6-61F4-44DF-9C58-15C7C9EAC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084E920-1203-43C5-9836-AEA955263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91FAE36B-07A4-4C4E-9A5F-B58F2699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2C6239AA-BEC2-47D5-B295-1C438B9D2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2D37E89F-FD72-4884-A2DC-4121C65F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F4094C68-E649-4A58-B70D-88A20352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660699"/>
      </p:ext>
    </p:extLst>
  </p:cSld>
  <p:clrMapOvr>
    <a:masterClrMapping/>
  </p:clrMapOvr>
  <p:transition spd="slow" advClick="0" advTm="1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65F94A4-B8D7-43C1-80C9-73E124F4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A684A534-7F72-44DB-AAA0-39763DA8C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ED8F81B8-2C1B-46DA-9FC4-FA4EA6C3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4DEF5E0-2338-4BAC-8681-B56466F2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449038"/>
      </p:ext>
    </p:extLst>
  </p:cSld>
  <p:clrMapOvr>
    <a:masterClrMapping/>
  </p:clrMapOvr>
  <p:transition spd="slow" advClick="0" advTm="1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5AE1E47-1B45-4380-AE38-48F51410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A5744B09-219A-4BAE-A64A-BA6F51CC3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E5B1853-F3A0-4843-A7DD-B071FABAE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800759"/>
      </p:ext>
    </p:extLst>
  </p:cSld>
  <p:clrMapOvr>
    <a:masterClrMapping/>
  </p:clrMapOvr>
  <p:transition spd="slow" advClick="0" advTm="1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38A05EE-C361-48B2-881C-5FEDBCF95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66B7BA2-C07B-486A-AEBA-E8A379FAE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9609B8D7-C342-4349-A52B-0F630C496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21A0A05-2E78-4B68-9275-72A698131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8E8D064B-850C-449A-B16D-36BA1C5A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E3919E08-2488-46A8-8B39-E8E3B1A7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75376"/>
      </p:ext>
    </p:extLst>
  </p:cSld>
  <p:clrMapOvr>
    <a:masterClrMapping/>
  </p:clrMapOvr>
  <p:transition spd="slow" advClick="0" advTm="1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719821D-3169-462D-BDC5-707DAA37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25970DE-180B-463A-842D-4B948B1E48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7048C78-1503-4FD7-8859-990F963DF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D84969D1-8A89-4051-A7A3-053E791C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F2B7B8CF-C72E-438F-A999-E8DA54826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6F73A437-B948-459B-B14D-44D796DEE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57962"/>
      </p:ext>
    </p:extLst>
  </p:cSld>
  <p:clrMapOvr>
    <a:masterClrMapping/>
  </p:clrMapOvr>
  <p:transition spd="slow" advClick="0" advTm="1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AC74BBE8-1815-4000-8008-945E8B561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3E314DF-819C-4FF1-9C2E-69194E155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ECA1525E-7C66-46A7-89CD-0A0836A4B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BAB08-D03A-4FEF-8092-001CB785BBAB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3269161-46AB-416B-9C71-590B71BBF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347D277-5155-4804-A42E-790F5C4F8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20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1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D93A0F6-2B07-47F9-89FE-0EC4A0AFB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A_标题 1">
            <a:extLst>
              <a:ext uri="{FF2B5EF4-FFF2-40B4-BE49-F238E27FC236}">
                <a16:creationId xmlns:a16="http://schemas.microsoft.com/office/drawing/2014/main" xmlns="" id="{E07645F1-9166-4175-8FE0-6C313C77F121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693920" y="2712600"/>
            <a:ext cx="7792609" cy="113767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800" b="1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sz="4800" b="1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地图产品技术分享</a:t>
            </a:r>
            <a:endParaRPr lang="zh-CN" altLang="en-US" sz="4800" b="1" dirty="0">
              <a:solidFill>
                <a:srgbClr val="2D9F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xmlns="" id="{D12D4B32-B257-411E-944A-391AB07B5F4F}"/>
              </a:ext>
            </a:extLst>
          </p:cNvPr>
          <p:cNvSpPr txBox="1"/>
          <p:nvPr/>
        </p:nvSpPr>
        <p:spPr>
          <a:xfrm>
            <a:off x="5847755" y="1238844"/>
            <a:ext cx="38779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spc="600" dirty="0" smtClean="0">
                <a:solidFill>
                  <a:srgbClr val="7481A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hakuyoxingshu7000" panose="02000600000000000000" pitchFamily="2" charset="-122"/>
              </a:rPr>
              <a:t>创新中心</a:t>
            </a:r>
            <a:endParaRPr lang="en-US" sz="6600" spc="600" dirty="0">
              <a:solidFill>
                <a:srgbClr val="7481A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hakuyoxingshu7000" panose="020006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86700" y="5251269"/>
            <a:ext cx="1630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李</a:t>
            </a:r>
            <a:r>
              <a:rPr lang="zh-CN" altLang="en-US" dirty="0" smtClean="0"/>
              <a:t>宁</a:t>
            </a:r>
            <a:endParaRPr lang="en-US" altLang="zh-CN" dirty="0" smtClean="0"/>
          </a:p>
          <a:p>
            <a:r>
              <a:rPr lang="en-US" altLang="zh-CN" dirty="0" smtClean="0"/>
              <a:t>2021.7.20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1780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xmlns="" id="{68C1F875-F385-4BCB-91EE-E0E6FE158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715" y="286372"/>
            <a:ext cx="3254570" cy="50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en-US" altLang="zh-CN" sz="3299" b="1" spc="300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Map</a:t>
            </a:r>
            <a:r>
              <a:rPr lang="zh-CN" altLang="en-US" sz="3299" b="1" spc="300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创建</a:t>
            </a:r>
            <a:r>
              <a:rPr lang="zh-CN" altLang="en-US" sz="3299" b="1" spc="300" dirty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示例</a:t>
            </a:r>
            <a:endParaRPr lang="en-US" altLang="zh-CN" sz="3299" b="1" spc="300" dirty="0" smtClean="0">
              <a:solidFill>
                <a:srgbClr val="2D9F7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8" y="1348649"/>
            <a:ext cx="10058400" cy="48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65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xmlns="" id="{68C1F875-F385-4BCB-91EE-E0E6FE158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715" y="286372"/>
            <a:ext cx="3254570" cy="50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en-US" altLang="zh-CN" sz="3299" b="1" spc="300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Map</a:t>
            </a:r>
            <a:r>
              <a:rPr lang="zh-CN" altLang="en-US" sz="3299" b="1" spc="300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创建</a:t>
            </a:r>
            <a:r>
              <a:rPr lang="zh-CN" altLang="en-US" sz="3299" b="1" spc="300" dirty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示例</a:t>
            </a:r>
            <a:endParaRPr lang="en-US" altLang="zh-CN" sz="3299" b="1" spc="300" dirty="0" smtClean="0">
              <a:solidFill>
                <a:srgbClr val="2D9F7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7" y="1687624"/>
            <a:ext cx="9222377" cy="44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77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D93A0F6-2B07-47F9-89FE-0EC4A0AFB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A_标题 1">
            <a:extLst>
              <a:ext uri="{FF2B5EF4-FFF2-40B4-BE49-F238E27FC236}">
                <a16:creationId xmlns:a16="http://schemas.microsoft.com/office/drawing/2014/main" xmlns="" id="{E07645F1-9166-4175-8FE0-6C313C77F121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693920" y="2712600"/>
            <a:ext cx="7792609" cy="113767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800" b="1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sz="4800" b="1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地图具体应用</a:t>
            </a:r>
            <a:endParaRPr lang="zh-CN" altLang="en-US" sz="4800" b="1" dirty="0">
              <a:solidFill>
                <a:srgbClr val="2D9F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5815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xmlns="" id="{68C1F875-F385-4BCB-91EE-E0E6FE158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463" y="561385"/>
            <a:ext cx="57551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2000" dirty="0"/>
              <a:t>网进人像大</a:t>
            </a:r>
            <a:r>
              <a:rPr lang="zh-CN" altLang="en-US" sz="2000" dirty="0" smtClean="0"/>
              <a:t>数据应</a:t>
            </a:r>
            <a:r>
              <a:rPr lang="zh-CN" altLang="en-US" sz="2000" dirty="0"/>
              <a:t>用平</a:t>
            </a:r>
            <a:r>
              <a:rPr lang="zh-CN" altLang="en-US" sz="2000" dirty="0" smtClean="0"/>
              <a:t>台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863"/>
            <a:ext cx="7428858" cy="3643876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921" y="2830286"/>
            <a:ext cx="4968079" cy="3770539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68C1F875-F385-4BCB-91EE-E0E6FE158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7822" y="1755410"/>
            <a:ext cx="41135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2000" b="1" spc="300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地图圈选实现及代码示例</a:t>
            </a:r>
            <a:endParaRPr lang="zh-CN" altLang="en-US" sz="2000" b="1" spc="300" dirty="0">
              <a:solidFill>
                <a:srgbClr val="2D9F7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641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xmlns="" id="{68C1F875-F385-4BCB-91EE-E0E6FE158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285" y="1311078"/>
            <a:ext cx="38479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zh-CN" altLang="en-US" sz="2000" b="1" spc="300" dirty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描</a:t>
            </a:r>
            <a:r>
              <a:rPr lang="zh-CN" altLang="en-US" sz="2000" b="1" spc="300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边</a:t>
            </a:r>
            <a:r>
              <a:rPr lang="zh-CN" altLang="en-US" sz="2000" b="1" spc="300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、遮罩层、点位聚合实现</a:t>
            </a:r>
            <a:endParaRPr lang="en-US" altLang="zh-CN" sz="2000" b="1" spc="300" dirty="0">
              <a:solidFill>
                <a:srgbClr val="2D9F7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529" y="1772743"/>
            <a:ext cx="8486775" cy="4022268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xmlns="" id="{68C1F875-F385-4BCB-91EE-E0E6FE158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463" y="561385"/>
            <a:ext cx="57551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2000" dirty="0"/>
              <a:t>网进人像大</a:t>
            </a:r>
            <a:r>
              <a:rPr lang="zh-CN" altLang="en-US" sz="2000" dirty="0" smtClean="0"/>
              <a:t>数据应</a:t>
            </a:r>
            <a:r>
              <a:rPr lang="zh-CN" altLang="en-US" sz="2000" dirty="0"/>
              <a:t>用平</a:t>
            </a:r>
            <a:r>
              <a:rPr lang="zh-CN" altLang="en-US" sz="2000" dirty="0" smtClean="0"/>
              <a:t>台</a:t>
            </a:r>
          </a:p>
        </p:txBody>
      </p:sp>
    </p:spTree>
    <p:extLst>
      <p:ext uri="{BB962C8B-B14F-4D97-AF65-F5344CB8AC3E}">
        <p14:creationId xmlns:p14="http://schemas.microsoft.com/office/powerpoint/2010/main" val="2004456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xmlns="" id="{68C1F875-F385-4BCB-91EE-E0E6FE158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54" y="1596337"/>
            <a:ext cx="32545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2000" b="1" spc="300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描边、遮罩层代码示例</a:t>
            </a:r>
            <a:endParaRPr lang="en-US" altLang="zh-CN" sz="2000" b="1" spc="300" dirty="0">
              <a:solidFill>
                <a:srgbClr val="2D9F7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92165" y="2276475"/>
            <a:ext cx="5753100" cy="2000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06309" y="3589680"/>
            <a:ext cx="5295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{</a:t>
            </a:r>
          </a:p>
          <a:p>
            <a:r>
              <a:rPr lang="en-US" altLang="zh-CN" dirty="0"/>
              <a:t>  "type": "Feature",</a:t>
            </a:r>
          </a:p>
          <a:p>
            <a:r>
              <a:rPr lang="en-US" altLang="zh-CN" dirty="0"/>
              <a:t>  "geometry": {</a:t>
            </a:r>
          </a:p>
          <a:p>
            <a:r>
              <a:rPr lang="en-US" altLang="zh-CN" dirty="0"/>
              <a:t>    "type": "Point",</a:t>
            </a:r>
          </a:p>
          <a:p>
            <a:r>
              <a:rPr lang="en-US" altLang="zh-CN" dirty="0"/>
              <a:t>    "coordinates": [125.6, 10.1]</a:t>
            </a:r>
          </a:p>
          <a:p>
            <a:r>
              <a:rPr lang="en-US" altLang="zh-CN" dirty="0"/>
              <a:t>  },</a:t>
            </a:r>
          </a:p>
          <a:p>
            <a:r>
              <a:rPr lang="en-US" altLang="zh-CN" dirty="0"/>
              <a:t>  "properties": {</a:t>
            </a:r>
          </a:p>
          <a:p>
            <a:r>
              <a:rPr lang="en-US" altLang="zh-CN" dirty="0"/>
              <a:t>    "name": "</a:t>
            </a:r>
            <a:r>
              <a:rPr lang="en-US" altLang="zh-CN" dirty="0" err="1"/>
              <a:t>Dinagat</a:t>
            </a:r>
            <a:r>
              <a:rPr lang="en-US" altLang="zh-CN" dirty="0"/>
              <a:t> Islands"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385" y="1179855"/>
            <a:ext cx="4943475" cy="48196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289" y="4650376"/>
            <a:ext cx="4438242" cy="2207623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xmlns="" id="{68C1F875-F385-4BCB-91EE-E0E6FE158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463" y="561385"/>
            <a:ext cx="57551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2000" dirty="0"/>
              <a:t>网进人像大</a:t>
            </a:r>
            <a:r>
              <a:rPr lang="zh-CN" altLang="en-US" sz="2000" dirty="0" smtClean="0"/>
              <a:t>数据应</a:t>
            </a:r>
            <a:r>
              <a:rPr lang="zh-CN" altLang="en-US" sz="2000" dirty="0"/>
              <a:t>用平</a:t>
            </a:r>
            <a:r>
              <a:rPr lang="zh-CN" altLang="en-US" sz="2000" dirty="0" smtClean="0"/>
              <a:t>台</a:t>
            </a:r>
          </a:p>
        </p:txBody>
      </p:sp>
      <p:sp>
        <p:nvSpPr>
          <p:cNvPr id="3" name="矩形 2"/>
          <p:cNvSpPr/>
          <p:nvPr/>
        </p:nvSpPr>
        <p:spPr>
          <a:xfrm>
            <a:off x="287589" y="3091934"/>
            <a:ext cx="974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GeoJson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5639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3" y="2008256"/>
            <a:ext cx="11533807" cy="4681111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xmlns="" id="{68C1F875-F385-4BCB-91EE-E0E6FE158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463" y="561385"/>
            <a:ext cx="57551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2000" dirty="0"/>
              <a:t>网进人像大</a:t>
            </a:r>
            <a:r>
              <a:rPr lang="zh-CN" altLang="en-US" sz="2000" dirty="0" smtClean="0"/>
              <a:t>数据应</a:t>
            </a:r>
            <a:r>
              <a:rPr lang="zh-CN" altLang="en-US" sz="2000" dirty="0"/>
              <a:t>用平</a:t>
            </a:r>
            <a:r>
              <a:rPr lang="zh-CN" altLang="en-US" sz="2000" dirty="0" smtClean="0"/>
              <a:t>台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xmlns="" id="{68C1F875-F385-4BCB-91EE-E0E6FE158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9491" y="1439582"/>
            <a:ext cx="32545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人</a:t>
            </a:r>
            <a:r>
              <a:rPr lang="zh-CN" altLang="en-US" sz="2000" b="1" spc="300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物轨迹实现</a:t>
            </a:r>
            <a:endParaRPr lang="en-US" altLang="zh-CN" sz="2000" b="1" spc="300" dirty="0">
              <a:solidFill>
                <a:srgbClr val="2D9F7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287282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2" y="1921783"/>
            <a:ext cx="11356602" cy="4616305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xmlns="" id="{68C1F875-F385-4BCB-91EE-E0E6FE158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463" y="508999"/>
            <a:ext cx="5755148" cy="41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/>
              <a:t>	          </a:t>
            </a:r>
            <a:r>
              <a:rPr lang="zh-CN" altLang="en-US" sz="2000" dirty="0" smtClean="0"/>
              <a:t>网</a:t>
            </a:r>
            <a:r>
              <a:rPr lang="zh-CN" altLang="en-US" sz="2000" dirty="0"/>
              <a:t>进社区大数据应用平台</a:t>
            </a:r>
            <a:endParaRPr lang="en-US" altLang="zh-CN" sz="2000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xmlns="" id="{68C1F875-F385-4BCB-91EE-E0E6FE158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611" y="1387330"/>
            <a:ext cx="32545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2000" b="1" spc="300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标记点位功能实现</a:t>
            </a:r>
            <a:endParaRPr lang="en-US" altLang="zh-CN" sz="2000" b="1" spc="300" dirty="0">
              <a:solidFill>
                <a:srgbClr val="2D9F7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57639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>
            <a:extLst>
              <a:ext uri="{FF2B5EF4-FFF2-40B4-BE49-F238E27FC236}">
                <a16:creationId xmlns:a16="http://schemas.microsoft.com/office/drawing/2014/main" xmlns="" id="{68C1F875-F385-4BCB-91EE-E0E6FE158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463" y="561385"/>
            <a:ext cx="57551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2000" dirty="0"/>
              <a:t>民营经济风险防控系统</a:t>
            </a:r>
            <a:endParaRPr lang="zh-CN" altLang="en-US" sz="2000" dirty="0" smtClean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xmlns="" id="{68C1F875-F385-4BCB-91EE-E0E6FE158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702" y="1265411"/>
            <a:ext cx="32545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zh-CN" altLang="en-US" sz="2000" b="1" spc="300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点位聚合实现</a:t>
            </a:r>
            <a:endParaRPr lang="en-US" altLang="zh-CN" sz="2000" b="1" spc="300" dirty="0">
              <a:solidFill>
                <a:srgbClr val="2D9F7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41" y="1747359"/>
            <a:ext cx="8053742" cy="490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0916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D93A0F6-2B07-47F9-89FE-0EC4A0AFB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A_标题 1">
            <a:extLst>
              <a:ext uri="{FF2B5EF4-FFF2-40B4-BE49-F238E27FC236}">
                <a16:creationId xmlns:a16="http://schemas.microsoft.com/office/drawing/2014/main" xmlns="" id="{E07645F1-9166-4175-8FE0-6C313C77F121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5210698" y="2270640"/>
            <a:ext cx="6657451" cy="113767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6600" b="1" spc="300" dirty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zh-CN" altLang="en-US" sz="6600" b="1" spc="300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谢您的观看</a:t>
            </a:r>
            <a:r>
              <a:rPr lang="en-US" altLang="zh-CN" sz="6600" b="1" spc="300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6600" b="1" spc="300" dirty="0">
              <a:solidFill>
                <a:srgbClr val="2D9F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xmlns="" id="{35DF246F-CB6C-4261-8886-32215551D3DC}"/>
              </a:ext>
            </a:extLst>
          </p:cNvPr>
          <p:cNvSpPr txBox="1"/>
          <p:nvPr/>
        </p:nvSpPr>
        <p:spPr>
          <a:xfrm>
            <a:off x="5240485" y="3365081"/>
            <a:ext cx="5987487" cy="32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zh-CN" sz="900" dirty="0">
              <a:solidFill>
                <a:srgbClr val="7481A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xmlns="" id="{D12D4B32-B257-411E-944A-391AB07B5F4F}"/>
              </a:ext>
            </a:extLst>
          </p:cNvPr>
          <p:cNvSpPr txBox="1"/>
          <p:nvPr/>
        </p:nvSpPr>
        <p:spPr>
          <a:xfrm>
            <a:off x="6199614" y="1238844"/>
            <a:ext cx="31742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spc="600" dirty="0" smtClean="0">
                <a:solidFill>
                  <a:srgbClr val="7481A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hakuyoxingshu7000" panose="02000600000000000000" pitchFamily="2" charset="-122"/>
              </a:rPr>
              <a:t>SHARE</a:t>
            </a:r>
            <a:endParaRPr lang="en-US" sz="6600" spc="600" dirty="0">
              <a:solidFill>
                <a:srgbClr val="7481A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hakuyoxingshu7000" panose="02000600000000000000" pitchFamily="2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22CFCFFB-2FC9-493E-B3B9-BE43A7A207E9}"/>
              </a:ext>
            </a:extLst>
          </p:cNvPr>
          <p:cNvGrpSpPr/>
          <p:nvPr/>
        </p:nvGrpSpPr>
        <p:grpSpPr>
          <a:xfrm>
            <a:off x="10218432" y="6111240"/>
            <a:ext cx="1373291" cy="217075"/>
            <a:chOff x="5488849" y="4448992"/>
            <a:chExt cx="1184825" cy="187284"/>
          </a:xfrm>
          <a:solidFill>
            <a:srgbClr val="7481A1"/>
          </a:solidFill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xmlns="" id="{7150ED7B-9019-49E4-8354-0EDE70A41CBE}"/>
                </a:ext>
              </a:extLst>
            </p:cNvPr>
            <p:cNvSpPr/>
            <p:nvPr/>
          </p:nvSpPr>
          <p:spPr>
            <a:xfrm>
              <a:off x="5488849" y="4448992"/>
              <a:ext cx="187284" cy="187284"/>
            </a:xfrm>
            <a:prstGeom prst="ellipse">
              <a:avLst/>
            </a:prstGeom>
            <a:solidFill>
              <a:srgbClr val="2D9F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xmlns="" id="{DE876289-3F43-42C0-A492-697EE38B1CD3}"/>
                </a:ext>
              </a:extLst>
            </p:cNvPr>
            <p:cNvSpPr/>
            <p:nvPr/>
          </p:nvSpPr>
          <p:spPr>
            <a:xfrm>
              <a:off x="5819616" y="4448992"/>
              <a:ext cx="187284" cy="1872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xmlns="" id="{9958422E-D768-4408-B141-740F6DEFCC8E}"/>
                </a:ext>
              </a:extLst>
            </p:cNvPr>
            <p:cNvSpPr/>
            <p:nvPr/>
          </p:nvSpPr>
          <p:spPr>
            <a:xfrm>
              <a:off x="6150383" y="4448992"/>
              <a:ext cx="187284" cy="187284"/>
            </a:xfrm>
            <a:prstGeom prst="ellipse">
              <a:avLst/>
            </a:prstGeom>
            <a:solidFill>
              <a:srgbClr val="2D9F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xmlns="" id="{60906B30-48C9-4973-9C82-A7D8BE2016AA}"/>
                </a:ext>
              </a:extLst>
            </p:cNvPr>
            <p:cNvSpPr/>
            <p:nvPr/>
          </p:nvSpPr>
          <p:spPr>
            <a:xfrm>
              <a:off x="6486390" y="4448992"/>
              <a:ext cx="187284" cy="1872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1653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44">
            <a:extLst>
              <a:ext uri="{FF2B5EF4-FFF2-40B4-BE49-F238E27FC236}">
                <a16:creationId xmlns:a16="http://schemas.microsoft.com/office/drawing/2014/main" xmlns="" id="{EEBD819C-0E81-4871-8059-D08CAC126980}"/>
              </a:ext>
            </a:extLst>
          </p:cNvPr>
          <p:cNvSpPr txBox="1"/>
          <p:nvPr/>
        </p:nvSpPr>
        <p:spPr>
          <a:xfrm>
            <a:off x="-45196" y="1187743"/>
            <a:ext cx="7454337" cy="1015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999" b="1" dirty="0" smtClean="0">
                <a:solidFill>
                  <a:srgbClr val="2D9F7E"/>
                </a:solidFill>
                <a:latin typeface="微软雅黑" pitchFamily="34" charset="-122"/>
                <a:ea typeface="微软雅黑" pitchFamily="34" charset="-122"/>
              </a:rPr>
              <a:t>已应用的产品和项目</a:t>
            </a:r>
            <a:endParaRPr lang="en-US" altLang="zh-CN" sz="5999" b="1" dirty="0">
              <a:solidFill>
                <a:srgbClr val="2D9F7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85166" y="2203277"/>
            <a:ext cx="3243196" cy="466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网</a:t>
            </a:r>
            <a:r>
              <a:rPr lang="zh-CN" altLang="en-US" dirty="0" smtClean="0"/>
              <a:t>进人像</a:t>
            </a:r>
            <a:r>
              <a:rPr lang="zh-CN" altLang="en-US" dirty="0"/>
              <a:t>大数</a:t>
            </a:r>
            <a:r>
              <a:rPr lang="zh-CN" altLang="en-US" dirty="0" smtClean="0"/>
              <a:t>据应用平台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网</a:t>
            </a:r>
            <a:r>
              <a:rPr lang="zh-CN" altLang="en-US" dirty="0" smtClean="0"/>
              <a:t>进社区大数据应用平台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智</a:t>
            </a:r>
            <a:r>
              <a:rPr lang="zh-CN" altLang="en-US" dirty="0" smtClean="0"/>
              <a:t>能生态物联感知平台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网</a:t>
            </a:r>
            <a:r>
              <a:rPr lang="zh-CN" altLang="en-US" dirty="0" smtClean="0"/>
              <a:t>进物联感知公共服务平台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集宿</a:t>
            </a:r>
            <a:r>
              <a:rPr lang="zh-CN" altLang="en-US" dirty="0" smtClean="0"/>
              <a:t>区管理平台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永</a:t>
            </a:r>
            <a:r>
              <a:rPr lang="zh-CN" altLang="en-US" dirty="0" smtClean="0"/>
              <a:t>康数智应急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宁海小微园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校园哨兵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惠企慧控服务民</a:t>
            </a:r>
            <a:r>
              <a:rPr lang="zh-CN" altLang="en-US" dirty="0" smtClean="0"/>
              <a:t>营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民营经济风险防控系</a:t>
            </a:r>
            <a:r>
              <a:rPr lang="zh-CN" altLang="en-US" dirty="0" smtClean="0"/>
              <a:t>统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077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1A9AA7F8-2EB9-4463-ABCE-F8BCEBDB1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44">
            <a:extLst>
              <a:ext uri="{FF2B5EF4-FFF2-40B4-BE49-F238E27FC236}">
                <a16:creationId xmlns:a16="http://schemas.microsoft.com/office/drawing/2014/main" xmlns="" id="{EEBD819C-0E81-4871-8059-D08CAC126980}"/>
              </a:ext>
            </a:extLst>
          </p:cNvPr>
          <p:cNvSpPr txBox="1"/>
          <p:nvPr/>
        </p:nvSpPr>
        <p:spPr>
          <a:xfrm>
            <a:off x="1776749" y="1475126"/>
            <a:ext cx="1938002" cy="1015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999" b="1" dirty="0" smtClean="0">
                <a:solidFill>
                  <a:srgbClr val="2D9F7E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5999" b="1" dirty="0">
                <a:solidFill>
                  <a:srgbClr val="2D9F7E"/>
                </a:solidFill>
                <a:latin typeface="微软雅黑" pitchFamily="34" charset="-122"/>
                <a:ea typeface="微软雅黑" pitchFamily="34" charset="-122"/>
              </a:rPr>
              <a:t>文</a:t>
            </a:r>
            <a:endParaRPr lang="en-US" altLang="zh-CN" sz="5999" b="1" dirty="0">
              <a:solidFill>
                <a:srgbClr val="2D9F7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44">
            <a:extLst>
              <a:ext uri="{FF2B5EF4-FFF2-40B4-BE49-F238E27FC236}">
                <a16:creationId xmlns:a16="http://schemas.microsoft.com/office/drawing/2014/main" xmlns="" id="{B0579D1F-C186-4B5F-B398-9F2D321A900D}"/>
              </a:ext>
            </a:extLst>
          </p:cNvPr>
          <p:cNvSpPr txBox="1"/>
          <p:nvPr/>
        </p:nvSpPr>
        <p:spPr>
          <a:xfrm>
            <a:off x="1776749" y="4370726"/>
            <a:ext cx="1938002" cy="1015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999" b="1" dirty="0" smtClean="0">
                <a:solidFill>
                  <a:srgbClr val="2D9F7E"/>
                </a:solidFill>
                <a:latin typeface="微软雅黑" pitchFamily="34" charset="-122"/>
                <a:ea typeface="微软雅黑" pitchFamily="34" charset="-122"/>
              </a:rPr>
              <a:t>档</a:t>
            </a:r>
            <a:endParaRPr lang="en-US" altLang="zh-CN" sz="5999" b="1" dirty="0">
              <a:solidFill>
                <a:srgbClr val="2D9F7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785" y="1982893"/>
            <a:ext cx="6626490" cy="32338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72503" y="868408"/>
            <a:ext cx="5735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GIS</a:t>
            </a:r>
            <a:r>
              <a:rPr lang="zh-CN" altLang="en-US" dirty="0" smtClean="0"/>
              <a:t>服务</a:t>
            </a:r>
            <a:r>
              <a:rPr lang="en-US" altLang="zh-CN" dirty="0" smtClean="0"/>
              <a:t>API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http</a:t>
            </a:r>
            <a:r>
              <a:rPr lang="en-US" altLang="zh-CN" dirty="0"/>
              <a:t>://172.16.1.106/netintechgis/index.html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6393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4">
            <a:extLst>
              <a:ext uri="{FF2B5EF4-FFF2-40B4-BE49-F238E27FC236}">
                <a16:creationId xmlns:a16="http://schemas.microsoft.com/office/drawing/2014/main" xmlns="" id="{3E278A51-47E0-455F-85CB-3EFD6CA80D10}"/>
              </a:ext>
            </a:extLst>
          </p:cNvPr>
          <p:cNvSpPr txBox="1"/>
          <p:nvPr/>
        </p:nvSpPr>
        <p:spPr>
          <a:xfrm>
            <a:off x="230978" y="1475125"/>
            <a:ext cx="1938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2D9F7E"/>
                </a:solidFill>
                <a:latin typeface="微软雅黑" pitchFamily="34" charset="-122"/>
                <a:ea typeface="微软雅黑" pitchFamily="34" charset="-122"/>
              </a:rPr>
              <a:t>基</a:t>
            </a:r>
            <a:endParaRPr lang="en-US" altLang="zh-CN" sz="4800" b="1" dirty="0">
              <a:solidFill>
                <a:srgbClr val="2D9F7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44">
            <a:extLst>
              <a:ext uri="{FF2B5EF4-FFF2-40B4-BE49-F238E27FC236}">
                <a16:creationId xmlns:a16="http://schemas.microsoft.com/office/drawing/2014/main" xmlns="" id="{E70B303D-76B9-4584-B143-1C12128C05BF}"/>
              </a:ext>
            </a:extLst>
          </p:cNvPr>
          <p:cNvSpPr txBox="1"/>
          <p:nvPr/>
        </p:nvSpPr>
        <p:spPr>
          <a:xfrm>
            <a:off x="1367002" y="1475124"/>
            <a:ext cx="1938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2D9F7E"/>
                </a:solidFill>
                <a:latin typeface="微软雅黑" pitchFamily="34" charset="-122"/>
                <a:ea typeface="微软雅黑" pitchFamily="34" charset="-122"/>
              </a:rPr>
              <a:t>础</a:t>
            </a:r>
            <a:endParaRPr lang="en-US" altLang="zh-CN" sz="4800" b="1" dirty="0">
              <a:solidFill>
                <a:srgbClr val="2D9F7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776" y="3065137"/>
            <a:ext cx="73342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23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xmlns="" id="{68C1F875-F385-4BCB-91EE-E0E6FE158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715" y="286372"/>
            <a:ext cx="3254570" cy="50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zh-CN" altLang="en-US" sz="3299" b="1" spc="300" dirty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坐</a:t>
            </a:r>
            <a:r>
              <a:rPr lang="zh-CN" altLang="en-US" sz="3299" b="1" spc="300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标转换</a:t>
            </a:r>
            <a:endParaRPr lang="zh-CN" altLang="en-US" sz="3299" b="1" spc="300" dirty="0">
              <a:solidFill>
                <a:srgbClr val="2D9F7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98BFDC8A-5C1B-4D72-A7F9-038B8D02B627}"/>
              </a:ext>
            </a:extLst>
          </p:cNvPr>
          <p:cNvCxnSpPr/>
          <p:nvPr/>
        </p:nvCxnSpPr>
        <p:spPr>
          <a:xfrm>
            <a:off x="1702787" y="5660105"/>
            <a:ext cx="4501438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35BCF9C0-308E-4B6D-97A6-301E8367EA92}"/>
              </a:ext>
            </a:extLst>
          </p:cNvPr>
          <p:cNvCxnSpPr/>
          <p:nvPr/>
        </p:nvCxnSpPr>
        <p:spPr>
          <a:xfrm>
            <a:off x="6585340" y="5660107"/>
            <a:ext cx="4501438" cy="0"/>
          </a:xfrm>
          <a:prstGeom prst="line">
            <a:avLst/>
          </a:prstGeom>
          <a:ln>
            <a:solidFill>
              <a:srgbClr val="7481A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772" y="1602377"/>
            <a:ext cx="9032793" cy="439878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0015" y="1663337"/>
            <a:ext cx="20378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支持多坐</a:t>
            </a:r>
            <a:r>
              <a:rPr lang="zh-CN" altLang="en-US" dirty="0"/>
              <a:t>标</a:t>
            </a:r>
            <a:r>
              <a:rPr lang="zh-CN" altLang="en-US" dirty="0" smtClean="0"/>
              <a:t>系转换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1</a:t>
            </a:r>
            <a:r>
              <a:rPr lang="en-US" altLang="zh-CN" dirty="0"/>
              <a:t>.</a:t>
            </a:r>
            <a:r>
              <a:rPr lang="zh-CN" altLang="en-US" dirty="0" smtClean="0"/>
              <a:t>百度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谷歌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高德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….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4025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xmlns="" id="{68C1F875-F385-4BCB-91EE-E0E6FE158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715" y="286372"/>
            <a:ext cx="3254570" cy="50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zh-CN" altLang="en-US" sz="3299" b="1" spc="300" dirty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地</a:t>
            </a:r>
            <a:r>
              <a:rPr lang="zh-CN" altLang="en-US" sz="3299" b="1" spc="300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图使用</a:t>
            </a:r>
            <a:endParaRPr lang="zh-CN" altLang="en-US" sz="3299" b="1" spc="300" dirty="0">
              <a:solidFill>
                <a:srgbClr val="2D9F7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500187"/>
            <a:ext cx="7677150" cy="2847975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1004887" y="4676775"/>
            <a:ext cx="10182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Leaflet</a:t>
            </a:r>
            <a:r>
              <a:rPr lang="zh-CN" altLang="en-US" dirty="0" smtClean="0"/>
              <a:t>方式</a:t>
            </a:r>
            <a:r>
              <a:rPr lang="zh-CN" altLang="en-US" dirty="0"/>
              <a:t>。</a:t>
            </a:r>
            <a:r>
              <a:rPr lang="en-US" altLang="zh-CN" dirty="0" smtClean="0"/>
              <a:t>Leaflet </a:t>
            </a:r>
            <a:r>
              <a:rPr lang="zh-CN" altLang="en-US" dirty="0"/>
              <a:t>是领先的用于移动友好交互式地图的开源 </a:t>
            </a:r>
            <a:r>
              <a:rPr lang="en-US" altLang="zh-CN" dirty="0"/>
              <a:t>JavaScript </a:t>
            </a:r>
            <a:r>
              <a:rPr lang="zh-CN" altLang="en-US" dirty="0"/>
              <a:t>库。仅仅重约</a:t>
            </a:r>
            <a:r>
              <a:rPr lang="en-US" altLang="zh-CN" dirty="0"/>
              <a:t>39KB</a:t>
            </a:r>
            <a:r>
              <a:rPr lang="zh-CN" altLang="en-US" dirty="0"/>
              <a:t>的</a:t>
            </a:r>
            <a:r>
              <a:rPr lang="en-US" altLang="zh-CN" dirty="0"/>
              <a:t>JS</a:t>
            </a:r>
            <a:r>
              <a:rPr lang="zh-CN" altLang="en-US" dirty="0"/>
              <a:t>，它拥有大多数开发者所需要的所有地图功能</a:t>
            </a:r>
            <a:r>
              <a:rPr lang="zh-CN" altLang="en-US" dirty="0" smtClean="0"/>
              <a:t>。</a:t>
            </a:r>
            <a:r>
              <a:rPr lang="en-US" altLang="zh-CN" dirty="0"/>
              <a:t>Leaflet</a:t>
            </a:r>
            <a:r>
              <a:rPr lang="zh-CN" altLang="en-US" dirty="0"/>
              <a:t>在设计时考虑到了简单性、性能和可用性。它可以在所有主要的桌面和移动平台上高效地工作，可以通过大量的插件进行扩展，拥有一个漂亮的、易于使用的、记录良好的</a:t>
            </a:r>
            <a:r>
              <a:rPr lang="en-US" altLang="zh-CN" dirty="0"/>
              <a:t>API</a:t>
            </a:r>
            <a:r>
              <a:rPr lang="zh-CN" altLang="en-US" dirty="0"/>
              <a:t>，以及一个简单的、可读的源代</a:t>
            </a:r>
            <a:r>
              <a:rPr lang="zh-CN" altLang="en-US" dirty="0" smtClean="0"/>
              <a:t>码</a:t>
            </a:r>
            <a:r>
              <a:rPr lang="zh-CN" altLang="en-US" dirty="0"/>
              <a:t>。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8458200" y="1500187"/>
            <a:ext cx="272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GIS</a:t>
            </a:r>
            <a:r>
              <a:rPr lang="zh-CN" altLang="en-US" dirty="0" smtClean="0"/>
              <a:t>扩展的方式。它</a:t>
            </a:r>
            <a:r>
              <a:rPr lang="zh-CN" altLang="en-US" dirty="0"/>
              <a:t>对</a:t>
            </a:r>
            <a:r>
              <a:rPr lang="en-US" altLang="zh-CN" dirty="0" smtClean="0"/>
              <a:t>Leaflet</a:t>
            </a:r>
            <a:r>
              <a:rPr lang="zh-CN" altLang="en-US" dirty="0" smtClean="0"/>
              <a:t>二次开发，进行封装。有一些定制化的功能。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0365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xmlns="" id="{68C1F875-F385-4BCB-91EE-E0E6FE158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715" y="286372"/>
            <a:ext cx="3254570" cy="50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en-US" altLang="zh-CN" sz="3299" b="1" spc="300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Leaflet</a:t>
            </a:r>
            <a:r>
              <a:rPr lang="zh-CN" altLang="en-US" sz="3299" b="1" spc="300" dirty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介绍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1210494"/>
            <a:ext cx="11401425" cy="55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74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xmlns="" id="{68C1F875-F385-4BCB-91EE-E0E6FE158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715" y="286372"/>
            <a:ext cx="3254570" cy="50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en-US" altLang="zh-CN" sz="3299" b="1" spc="300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GIS</a:t>
            </a:r>
            <a:r>
              <a:rPr lang="zh-CN" altLang="en-US" sz="3299" b="1" spc="300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扩展介绍</a:t>
            </a:r>
            <a:endParaRPr lang="zh-CN" altLang="en-US" sz="3299" b="1" spc="300" dirty="0">
              <a:solidFill>
                <a:srgbClr val="2D9F7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1585912"/>
            <a:ext cx="94678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77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xmlns="" id="{68C1F875-F385-4BCB-91EE-E0E6FE158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715" y="286372"/>
            <a:ext cx="3254570" cy="50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en-US" altLang="zh-CN" sz="3299" b="1" spc="300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GIS</a:t>
            </a:r>
            <a:r>
              <a:rPr lang="zh-CN" altLang="en-US" sz="3299" b="1" spc="300" dirty="0" smtClean="0">
                <a:solidFill>
                  <a:srgbClr val="2D9F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扩展示例</a:t>
            </a:r>
            <a:endParaRPr lang="zh-CN" altLang="en-US" sz="3299" b="1" spc="300" dirty="0">
              <a:solidFill>
                <a:srgbClr val="2D9F7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241276"/>
            <a:ext cx="10839449" cy="527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63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千图网拥有20W+精美PPT模板 更多PPT模板下载至：www.58pic.com/office/ppt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4152</TotalTime>
  <Words>714</Words>
  <Application>Microsoft Office PowerPoint</Application>
  <PresentationFormat>宽屏</PresentationFormat>
  <Paragraphs>85</Paragraphs>
  <Slides>19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hakuyoxingshu7000</vt:lpstr>
      <vt:lpstr>等线</vt:lpstr>
      <vt:lpstr>等线 Light</vt:lpstr>
      <vt:lpstr>方正兰亭超细黑简体</vt:lpstr>
      <vt:lpstr>微软雅黑</vt:lpstr>
      <vt:lpstr>Arial</vt:lpstr>
      <vt:lpstr>千图网拥有20W+精美PPT模板 更多PPT模板下载至：www.58pic.com/office/ppt​​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NTKO</cp:lastModifiedBy>
  <cp:revision>272</cp:revision>
  <dcterms:created xsi:type="dcterms:W3CDTF">2018-02-23T07:21:57Z</dcterms:created>
  <dcterms:modified xsi:type="dcterms:W3CDTF">2021-07-20T02:08:49Z</dcterms:modified>
</cp:coreProperties>
</file>